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A404-191D-4534-A672-69CDC804EF4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459A9-E561-4737-AC16-148AA23C1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783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A404-191D-4534-A672-69CDC804EF4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459A9-E561-4737-AC16-148AA23C1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037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A404-191D-4534-A672-69CDC804EF4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459A9-E561-4737-AC16-148AA23C1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98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A404-191D-4534-A672-69CDC804EF4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459A9-E561-4737-AC16-148AA23C1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38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A404-191D-4534-A672-69CDC804EF4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459A9-E561-4737-AC16-148AA23C1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399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A404-191D-4534-A672-69CDC804EF4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459A9-E561-4737-AC16-148AA23C1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716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A404-191D-4534-A672-69CDC804EF4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459A9-E561-4737-AC16-148AA23C1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741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A404-191D-4534-A672-69CDC804EF4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459A9-E561-4737-AC16-148AA23C1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582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A404-191D-4534-A672-69CDC804EF4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459A9-E561-4737-AC16-148AA23C1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451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A404-191D-4534-A672-69CDC804EF4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459A9-E561-4737-AC16-148AA23C1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163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A404-191D-4534-A672-69CDC804EF4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459A9-E561-4737-AC16-148AA23C1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910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FA404-191D-4534-A672-69CDC804EF4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459A9-E561-4737-AC16-148AA23C1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4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1470025"/>
          </a:xfrm>
        </p:spPr>
        <p:txBody>
          <a:bodyPr>
            <a:noAutofit/>
          </a:bodyPr>
          <a:lstStyle/>
          <a:p>
            <a:r>
              <a:rPr lang="en-US" sz="3600" b="1" baseline="30000" dirty="0" smtClean="0"/>
              <a:t>15</a:t>
            </a:r>
            <a:r>
              <a:rPr lang="en-US" sz="3600" b="1" dirty="0" smtClean="0"/>
              <a:t>N </a:t>
            </a:r>
            <a:r>
              <a:rPr lang="en-US" sz="3600" b="1" dirty="0"/>
              <a:t>Solid-State NMR Study for the Development of a Membrane Protein Drug-Screening </a:t>
            </a:r>
            <a:r>
              <a:rPr lang="en-US" sz="3600" b="1" dirty="0" smtClean="0"/>
              <a:t>Methodology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/>
              <a:t>Anna K. </a:t>
            </a:r>
            <a:r>
              <a:rPr lang="en-US" dirty="0" smtClean="0"/>
              <a:t>Wright, </a:t>
            </a:r>
            <a:r>
              <a:rPr lang="en-US" dirty="0"/>
              <a:t>Ivan </a:t>
            </a:r>
            <a:r>
              <a:rPr lang="en-US" dirty="0" smtClean="0"/>
              <a:t>Hung, </a:t>
            </a:r>
            <a:r>
              <a:rPr lang="en-US" dirty="0"/>
              <a:t>D.D. </a:t>
            </a:r>
            <a:r>
              <a:rPr lang="en-US" dirty="0" smtClean="0"/>
              <a:t>Busath, </a:t>
            </a:r>
            <a:r>
              <a:rPr lang="en-US" dirty="0"/>
              <a:t>A. </a:t>
            </a:r>
            <a:r>
              <a:rPr lang="en-US" dirty="0" err="1" smtClean="0"/>
              <a:t>Kolocouris</a:t>
            </a:r>
            <a:r>
              <a:rPr lang="en-US" dirty="0" smtClean="0"/>
              <a:t>, </a:t>
            </a:r>
            <a:r>
              <a:rPr lang="en-US" dirty="0"/>
              <a:t>Timothy A. </a:t>
            </a:r>
            <a:r>
              <a:rPr lang="en-US" dirty="0" smtClean="0"/>
              <a:t>Cross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29000" y="5867400"/>
            <a:ext cx="4403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Experimental Nuclear Conference, April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369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PISEMA WT M2 TMD in AAO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2895600" cy="452596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15N-Ile33,42 </a:t>
            </a:r>
            <a:r>
              <a:rPr lang="en-US" b="1" dirty="0"/>
              <a:t>M2-TMD in aligned DMPC bilayers deposited onto AAO </a:t>
            </a:r>
            <a:r>
              <a:rPr lang="en-US" b="1" dirty="0" smtClean="0"/>
              <a:t>filters</a:t>
            </a:r>
          </a:p>
          <a:p>
            <a:r>
              <a:rPr lang="en-US" b="1" dirty="0" smtClean="0"/>
              <a:t>Two spots, two residues</a:t>
            </a:r>
          </a:p>
          <a:p>
            <a:r>
              <a:rPr lang="en-US" b="1" dirty="0" smtClean="0"/>
              <a:t>Potential for flow system</a:t>
            </a:r>
            <a:endParaRPr lang="en-US" dirty="0"/>
          </a:p>
          <a:p>
            <a:endParaRPr lang="en-US" dirty="0"/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2971800" y="1828800"/>
            <a:ext cx="6049962" cy="5111746"/>
            <a:chOff x="6847" y="59"/>
            <a:chExt cx="4619" cy="3932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" y="59"/>
              <a:ext cx="4608" cy="34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6857" y="3336"/>
              <a:ext cx="4543" cy="645"/>
              <a:chOff x="6857" y="3336"/>
              <a:chExt cx="4543" cy="645"/>
            </a:xfrm>
          </p:grpSpPr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6857" y="3336"/>
                <a:ext cx="4543" cy="645"/>
              </a:xfrm>
              <a:custGeom>
                <a:avLst/>
                <a:gdLst>
                  <a:gd name="T0" fmla="+- 0 6857 6857"/>
                  <a:gd name="T1" fmla="*/ T0 w 4543"/>
                  <a:gd name="T2" fmla="+- 0 3981 3336"/>
                  <a:gd name="T3" fmla="*/ 3981 h 645"/>
                  <a:gd name="T4" fmla="+- 0 11400 6857"/>
                  <a:gd name="T5" fmla="*/ T4 w 4543"/>
                  <a:gd name="T6" fmla="+- 0 3981 3336"/>
                  <a:gd name="T7" fmla="*/ 3981 h 645"/>
                  <a:gd name="T8" fmla="+- 0 11400 6857"/>
                  <a:gd name="T9" fmla="*/ T8 w 4543"/>
                  <a:gd name="T10" fmla="+- 0 3336 3336"/>
                  <a:gd name="T11" fmla="*/ 3336 h 645"/>
                  <a:gd name="T12" fmla="+- 0 6857 6857"/>
                  <a:gd name="T13" fmla="*/ T12 w 4543"/>
                  <a:gd name="T14" fmla="+- 0 3336 3336"/>
                  <a:gd name="T15" fmla="*/ 3336 h 645"/>
                  <a:gd name="T16" fmla="+- 0 6857 6857"/>
                  <a:gd name="T17" fmla="*/ T16 w 4543"/>
                  <a:gd name="T18" fmla="+- 0 3981 3336"/>
                  <a:gd name="T19" fmla="*/ 3981 h 64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4543" h="645">
                    <a:moveTo>
                      <a:pt x="0" y="645"/>
                    </a:moveTo>
                    <a:lnTo>
                      <a:pt x="4543" y="645"/>
                    </a:lnTo>
                    <a:lnTo>
                      <a:pt x="4543" y="0"/>
                    </a:lnTo>
                    <a:lnTo>
                      <a:pt x="0" y="0"/>
                    </a:lnTo>
                    <a:lnTo>
                      <a:pt x="0" y="645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4318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PISEMA S31N M2 TMD on Glass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970" y="1752600"/>
            <a:ext cx="3886200" cy="4525963"/>
          </a:xfrm>
        </p:spPr>
        <p:txBody>
          <a:bodyPr>
            <a:normAutofit/>
          </a:bodyPr>
          <a:lstStyle/>
          <a:p>
            <a:r>
              <a:rPr lang="en-US" b="1" dirty="0"/>
              <a:t>Superimposed PISEMA spectra of 15N- Val28,Ala30,Ile42 S31N M2-TMD in aligned DMPC bilayers on glass slides, with (red) and </a:t>
            </a:r>
            <a:r>
              <a:rPr lang="en-US" b="1" dirty="0" smtClean="0"/>
              <a:t>without (black) drug present</a:t>
            </a:r>
          </a:p>
          <a:p>
            <a:r>
              <a:rPr lang="en-US" b="1" dirty="0" smtClean="0"/>
              <a:t>Strong impacts near and far</a:t>
            </a:r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170" y="2057400"/>
            <a:ext cx="508889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1222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2, Viral Inhibition Assays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3600" dirty="0" smtClean="0"/>
              <a:t>Structure-Activity Relationship (SAR) Series</a:t>
            </a:r>
          </a:p>
          <a:p>
            <a:r>
              <a:rPr lang="en-US" sz="3600" dirty="0" smtClean="0"/>
              <a:t>Brent Johnson</a:t>
            </a:r>
          </a:p>
          <a:p>
            <a:r>
              <a:rPr lang="en-US" sz="3600" dirty="0" smtClean="0"/>
              <a:t>H1N1 virus in MDCK culture</a:t>
            </a:r>
          </a:p>
          <a:p>
            <a:r>
              <a:rPr lang="en-US" sz="3600" dirty="0" smtClean="0"/>
              <a:t>Anti-influenza antibodies to count </a:t>
            </a:r>
            <a:r>
              <a:rPr lang="en-US" sz="3600" smtClean="0"/>
              <a:t>miniplaques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Here are the results of the screens.  All drugs run at 50 </a:t>
            </a:r>
            <a:r>
              <a:rPr lang="en-US" dirty="0" err="1"/>
              <a:t>uM</a:t>
            </a:r>
            <a:r>
              <a:rPr lang="en-US" dirty="0"/>
              <a:t>.</a:t>
            </a:r>
          </a:p>
          <a:p>
            <a:r>
              <a:rPr lang="en-US" dirty="0"/>
              <a:t> </a:t>
            </a:r>
          </a:p>
          <a:p>
            <a:r>
              <a:rPr lang="en-US" u="sng" dirty="0"/>
              <a:t>Drug      </a:t>
            </a:r>
            <a:r>
              <a:rPr lang="en-US" dirty="0"/>
              <a:t>  </a:t>
            </a:r>
            <a:r>
              <a:rPr lang="en-US" u="sng" dirty="0" err="1"/>
              <a:t>Miniplaques</a:t>
            </a:r>
            <a:r>
              <a:rPr lang="en-US" u="sng" dirty="0"/>
              <a:t> </a:t>
            </a:r>
            <a:endParaRPr lang="en-US" dirty="0"/>
          </a:p>
          <a:p>
            <a:r>
              <a:rPr lang="en-US" dirty="0"/>
              <a:t> </a:t>
            </a:r>
          </a:p>
          <a:p>
            <a:r>
              <a:rPr lang="en-US" dirty="0"/>
              <a:t>AK10        14, 20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AK37        8, 11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AK38        5,6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AK39        19, 18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AK40        15, 13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Controls    78, 109, 88, 84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Looks like all of them are active</a:t>
            </a:r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307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135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15N Solid-State NMR Study for the Development of a Membrane Protein Drug-Screening Methodology</vt:lpstr>
      <vt:lpstr>PISEMA WT M2 TMD in AAO</vt:lpstr>
      <vt:lpstr>PISEMA S31N M2 TMD on Glass</vt:lpstr>
      <vt:lpstr>Set 2, Viral Inhibition Assays</vt:lpstr>
    </vt:vector>
  </TitlesOfParts>
  <Company>Brigham Young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15N Solid-State NMR Study for the Development of a Membrane Protein Drug-Screening Methodology</dc:title>
  <dc:creator>BYU</dc:creator>
  <cp:lastModifiedBy>BYU</cp:lastModifiedBy>
  <cp:revision>2</cp:revision>
  <dcterms:created xsi:type="dcterms:W3CDTF">2013-01-09T19:48:20Z</dcterms:created>
  <dcterms:modified xsi:type="dcterms:W3CDTF">2013-01-10T01:57:13Z</dcterms:modified>
</cp:coreProperties>
</file>